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sldIdLst>
    <p:sldId id="256" r:id="rId2"/>
    <p:sldId id="1268" r:id="rId3"/>
    <p:sldId id="1222" r:id="rId4"/>
    <p:sldId id="1283" r:id="rId5"/>
    <p:sldId id="1302" r:id="rId6"/>
    <p:sldId id="1284" r:id="rId7"/>
    <p:sldId id="1285" r:id="rId8"/>
    <p:sldId id="1286" r:id="rId9"/>
    <p:sldId id="1287" r:id="rId10"/>
    <p:sldId id="1288" r:id="rId11"/>
    <p:sldId id="1289" r:id="rId12"/>
    <p:sldId id="1292" r:id="rId13"/>
    <p:sldId id="1330" r:id="rId14"/>
    <p:sldId id="1324" r:id="rId15"/>
    <p:sldId id="1293" r:id="rId16"/>
    <p:sldId id="1294" r:id="rId17"/>
    <p:sldId id="1329" r:id="rId18"/>
    <p:sldId id="1315" r:id="rId19"/>
    <p:sldId id="1311" r:id="rId20"/>
    <p:sldId id="1312" r:id="rId21"/>
    <p:sldId id="1313" r:id="rId22"/>
    <p:sldId id="1316" r:id="rId23"/>
    <p:sldId id="1317" r:id="rId24"/>
    <p:sldId id="1318" r:id="rId25"/>
    <p:sldId id="1328" r:id="rId26"/>
    <p:sldId id="1319" r:id="rId27"/>
    <p:sldId id="1320" r:id="rId28"/>
    <p:sldId id="1321" r:id="rId29"/>
    <p:sldId id="1322" r:id="rId30"/>
    <p:sldId id="1323" r:id="rId31"/>
    <p:sldId id="1295" r:id="rId32"/>
    <p:sldId id="1326" r:id="rId33"/>
    <p:sldId id="1296" r:id="rId34"/>
    <p:sldId id="1297" r:id="rId35"/>
    <p:sldId id="1298" r:id="rId36"/>
    <p:sldId id="1327" r:id="rId37"/>
    <p:sldId id="1314" r:id="rId38"/>
    <p:sldId id="1281" r:id="rId39"/>
    <p:sldId id="1282" r:id="rId40"/>
    <p:sldId id="1235" r:id="rId4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8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6" autoAdjust="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28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use decimal because we have 10 fingers,</a:t>
            </a:r>
            <a:r>
              <a:rPr lang="en-US" baseline="0" dirty="0" smtClean="0"/>
              <a:t> or 10 different things we can use to count with.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10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850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https://commons.wikimedia.org/wiki/File:ASCII-Table-wide.svg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04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https://commons.wikimedia.org/wiki/File:ASCII-Table-wide.svg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07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http://www.publicdomainpictures.net/view-image.php?image=87454&amp;picture=cat</a:t>
            </a:r>
          </a:p>
          <a:p>
            <a:r>
              <a:rPr lang="en-US" dirty="0" smtClean="0"/>
              <a:t>http://www.publicdomainpictures.net/view-image.php?image=192231&amp;picture=puppy-dog-on-white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84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22 – Binary (and More)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do the same with 10110 in binary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1106" y="3770739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1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5169" y="476220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4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1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0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95664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3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21782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1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45845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2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72276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1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96339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1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227197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0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51260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0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18900000">
            <a:off x="-23454" y="3170432"/>
            <a:ext cx="2380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sixteens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18900000">
            <a:off x="1204922" y="3236227"/>
            <a:ext cx="17940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eights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18900000">
            <a:off x="2301259" y="3253841"/>
            <a:ext cx="1206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fours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8900000">
            <a:off x="3367589" y="3300863"/>
            <a:ext cx="90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twos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8900000">
            <a:off x="4310635" y="3300863"/>
            <a:ext cx="90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ones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8652" y="5705320"/>
            <a:ext cx="8881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</a:rPr>
              <a:t>Binary uses 2 digits, so our base isn’t 10, but…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12816" y="2619632"/>
            <a:ext cx="3395259" cy="3395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x 2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0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2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2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2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4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x 2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0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2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16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--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Total: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22</a:t>
            </a:r>
          </a:p>
          <a:p>
            <a:endParaRPr lang="en-US" sz="2800" b="1" baseline="30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98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  <p:bldP spid="10" grpId="0"/>
      <p:bldP spid="12" grpId="0" animBg="1"/>
      <p:bldP spid="13" grpId="0"/>
      <p:bldP spid="15" grpId="0" animBg="1"/>
      <p:bldP spid="16" grpId="0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to Decimal Conversion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Step 1: Draw Conversion Box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Step 2: Enter Binary Number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Step 3: Multiply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Step 4: Add 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221815"/>
              </p:ext>
            </p:extLst>
          </p:nvPr>
        </p:nvGraphicFramePr>
        <p:xfrm>
          <a:off x="1045953" y="4220198"/>
          <a:ext cx="5628223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9234"/>
                <a:gridCol w="689234"/>
                <a:gridCol w="689234"/>
                <a:gridCol w="547611"/>
                <a:gridCol w="547611"/>
                <a:gridCol w="547611"/>
                <a:gridCol w="479422"/>
                <a:gridCol w="479422"/>
                <a:gridCol w="479422"/>
                <a:gridCol w="47942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9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8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7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6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5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4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3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2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1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0</a:t>
                      </a:r>
                      <a:endParaRPr lang="en-US" sz="20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187314"/>
              </p:ext>
            </p:extLst>
          </p:nvPr>
        </p:nvGraphicFramePr>
        <p:xfrm>
          <a:off x="1045953" y="4220198"/>
          <a:ext cx="5628223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9234"/>
                <a:gridCol w="689234"/>
                <a:gridCol w="689234"/>
                <a:gridCol w="547611"/>
                <a:gridCol w="547611"/>
                <a:gridCol w="547611"/>
                <a:gridCol w="479422"/>
                <a:gridCol w="479422"/>
                <a:gridCol w="479422"/>
                <a:gridCol w="4794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21422"/>
              </p:ext>
            </p:extLst>
          </p:nvPr>
        </p:nvGraphicFramePr>
        <p:xfrm>
          <a:off x="1045953" y="5409013"/>
          <a:ext cx="5628223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9234"/>
                <a:gridCol w="689234"/>
                <a:gridCol w="689234"/>
                <a:gridCol w="547611"/>
                <a:gridCol w="547611"/>
                <a:gridCol w="547611"/>
                <a:gridCol w="479422"/>
                <a:gridCol w="479422"/>
                <a:gridCol w="479422"/>
                <a:gridCol w="4794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512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128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919672" y="5973858"/>
            <a:ext cx="5304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128 </a:t>
            </a:r>
            <a:r>
              <a:rPr lang="en-US" sz="2800" dirty="0" smtClean="0">
                <a:solidFill>
                  <a:prstClr val="black"/>
                </a:solidFill>
              </a:rPr>
              <a:t>+ 0 + 0 + 0 + 8 + 4 + 0 + 1 = </a:t>
            </a:r>
            <a:r>
              <a:rPr lang="en-US" sz="2800" dirty="0" smtClean="0">
                <a:solidFill>
                  <a:prstClr val="black"/>
                </a:solidFill>
              </a:rPr>
              <a:t>141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0703" y="4143281"/>
            <a:ext cx="1593131" cy="18263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3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Converting From Binary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5216" y="1977380"/>
            <a:ext cx="8229600" cy="415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What are the decimals equivalents of…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       </a:t>
            </a:r>
            <a:endParaRPr lang="en-US" sz="3200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     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100000   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101010   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0010 1010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1000 0000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3863979"/>
            <a:ext cx="4015235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Longer binary numbers are often broken into blocks of four digits for the sake of readability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421930" y="4826524"/>
            <a:ext cx="1376313" cy="60711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41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Converting From Binary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5216" y="1977380"/>
            <a:ext cx="8229600" cy="415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What are the decimals equivalents of…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       = 4+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+1        = 5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      = 8+4+2+1      = 15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100000    = 32+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32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101010    = 32+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+8+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+2+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</a:p>
          <a:p>
            <a:pPr marL="457200" lvl="1" indent="0">
              <a:buNone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0010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1010 </a:t>
            </a: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32+</a:t>
            </a:r>
            <a:r>
              <a:rPr lang="en-US" sz="3200" b="1" dirty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+8+</a:t>
            </a:r>
            <a:r>
              <a:rPr lang="en-US" sz="3200" b="1" dirty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+2+</a:t>
            </a:r>
            <a:r>
              <a:rPr lang="en-US" sz="3200" b="1" dirty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endParaRPr lang="en-US" sz="3200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 0000 = 128+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3200" b="1" dirty="0" smtClean="0">
                <a:solidFill>
                  <a:prstClr val="white">
                    <a:lumMod val="50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= 128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06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 to Binary Conversion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85140"/>
            <a:ext cx="8229600" cy="415679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Step 1: Draw Conversion Box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Step 2: Compare decimal to highest  binary value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Step 3: If binary value is smaller, put a 1 there and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	</a:t>
            </a:r>
            <a:r>
              <a:rPr lang="en-US" sz="2800" dirty="0" smtClean="0"/>
              <a:t>		 subtract the value from the decimal number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Step 4: Repeat until 0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484287"/>
              </p:ext>
            </p:extLst>
          </p:nvPr>
        </p:nvGraphicFramePr>
        <p:xfrm>
          <a:off x="1196784" y="4656296"/>
          <a:ext cx="5326563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2293"/>
                <a:gridCol w="652293"/>
                <a:gridCol w="652293"/>
                <a:gridCol w="518260"/>
                <a:gridCol w="518260"/>
                <a:gridCol w="518260"/>
                <a:gridCol w="453726"/>
                <a:gridCol w="453726"/>
                <a:gridCol w="453726"/>
                <a:gridCol w="4537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9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8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7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6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5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4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3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2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1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0</a:t>
                      </a:r>
                      <a:endParaRPr lang="en-US" sz="20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25963" y="4175279"/>
            <a:ext cx="2892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Convert </a:t>
            </a:r>
            <a:r>
              <a:rPr lang="en-US" sz="2400" dirty="0" smtClean="0">
                <a:solidFill>
                  <a:prstClr val="black"/>
                </a:solidFill>
              </a:rPr>
              <a:t>163 </a:t>
            </a:r>
            <a:r>
              <a:rPr lang="en-US" sz="2400" dirty="0" smtClean="0">
                <a:solidFill>
                  <a:prstClr val="black"/>
                </a:solidFill>
              </a:rPr>
              <a:t>to binary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7326" y="5984092"/>
            <a:ext cx="21002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163-128 = 35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97911" y="5984092"/>
            <a:ext cx="1552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35-32 = 3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83012" y="5984092"/>
            <a:ext cx="1023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3-2=1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73638" y="5984092"/>
            <a:ext cx="1023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1-1=0</a:t>
            </a:r>
            <a:endParaRPr lang="en-US" sz="2800" dirty="0">
              <a:solidFill>
                <a:prstClr val="black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299684"/>
              </p:ext>
            </p:extLst>
          </p:nvPr>
        </p:nvGraphicFramePr>
        <p:xfrm>
          <a:off x="2484735" y="5448776"/>
          <a:ext cx="1170553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2293"/>
                <a:gridCol w="5182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108928"/>
              </p:ext>
            </p:extLst>
          </p:nvPr>
        </p:nvGraphicFramePr>
        <p:xfrm>
          <a:off x="5604805" y="5448776"/>
          <a:ext cx="453726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37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871994"/>
              </p:ext>
            </p:extLst>
          </p:nvPr>
        </p:nvGraphicFramePr>
        <p:xfrm>
          <a:off x="6069621" y="5448776"/>
          <a:ext cx="453726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37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889941" y="4618090"/>
            <a:ext cx="1593131" cy="12776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357604"/>
              </p:ext>
            </p:extLst>
          </p:nvPr>
        </p:nvGraphicFramePr>
        <p:xfrm>
          <a:off x="3640642" y="5448776"/>
          <a:ext cx="1964162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0502"/>
                <a:gridCol w="461220"/>
                <a:gridCol w="461220"/>
                <a:gridCol w="4612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33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to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binary equivalents of…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27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68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216</a:t>
            </a:r>
            <a:b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3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255</a:t>
            </a:r>
            <a:endParaRPr lang="en-US" sz="3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01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to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73678" cy="4517689"/>
          </a:xfrm>
        </p:spPr>
        <p:txBody>
          <a:bodyPr/>
          <a:lstStyle/>
          <a:p>
            <a:r>
              <a:rPr lang="en-US" dirty="0" smtClean="0"/>
              <a:t>What are the binary equivalents of…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    = 1001 (or 8+1)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27   = 0001 1011 (or 16+8+2+1)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68   = 0100 0100 (or 64+4)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216  = 1101 1000 </a:t>
            </a:r>
            <a:b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(or 128+64+16+8)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255  = 1111 1111</a:t>
            </a:r>
            <a:b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(or 128+64+32+16+8+4+2+1)</a:t>
            </a:r>
            <a:endParaRPr lang="en-US" sz="3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46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Tips and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ome “sanity checking” rules for conversions: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Binary can only be 1 or 0</a:t>
            </a:r>
          </a:p>
          <a:p>
            <a:pPr marL="914400" lvl="1" indent="-514350"/>
            <a:r>
              <a:rPr lang="en-US" dirty="0" smtClean="0"/>
              <a:t>If you get “2” of something, it’s wrong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Odd numbers </a:t>
            </a:r>
            <a:r>
              <a:rPr lang="en-US" u="sng" dirty="0" smtClean="0"/>
              <a:t>must</a:t>
            </a:r>
            <a:r>
              <a:rPr lang="en-US" dirty="0" smtClean="0"/>
              <a:t> have a 1 in the ones column</a:t>
            </a:r>
          </a:p>
          <a:p>
            <a:pPr marL="914400" lvl="1" indent="-514350"/>
            <a:r>
              <a:rPr lang="en-US" dirty="0" smtClean="0"/>
              <a:t>Why?  (And what’s the rule for even numbers?)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Each column’s value is the sum of </a:t>
            </a:r>
            <a:r>
              <a:rPr lang="en-US" u="sng" dirty="0" smtClean="0"/>
              <a:t>all</a:t>
            </a:r>
            <a:r>
              <a:rPr lang="en-US" dirty="0" smtClean="0"/>
              <a:t> of the previous columns (to the right) plus one</a:t>
            </a:r>
          </a:p>
          <a:p>
            <a:pPr marL="914400" lvl="1" indent="-514350"/>
            <a:r>
              <a:rPr lang="en-US" dirty="0" smtClean="0"/>
              <a:t>In decimal, what column comes after 999?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12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Floating Point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33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Division: Floats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Floats (decimals) and integers (whole numbers) behave in two different ways in Python</a:t>
            </a:r>
          </a:p>
          <a:p>
            <a:pPr lvl="1"/>
            <a:r>
              <a:rPr lang="en-US" dirty="0" smtClean="0"/>
              <a:t>And in many other programming languages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Biggest difference is how division works</a:t>
            </a:r>
          </a:p>
          <a:p>
            <a:pPr lvl="1"/>
            <a:r>
              <a:rPr lang="en-US" dirty="0" smtClean="0"/>
              <a:t>Python 3 automatically performs </a:t>
            </a:r>
            <a:r>
              <a:rPr lang="en-US" dirty="0"/>
              <a:t>decimal </a:t>
            </a:r>
            <a:r>
              <a:rPr lang="en-US" dirty="0" smtClean="0"/>
              <a:t>division</a:t>
            </a:r>
          </a:p>
          <a:p>
            <a:pPr lvl="2"/>
            <a:r>
              <a:rPr lang="en-US" sz="2800" dirty="0" smtClean="0"/>
              <a:t>Have to explicitly call integer division</a:t>
            </a:r>
          </a:p>
          <a:p>
            <a:pPr lvl="1"/>
            <a:r>
              <a:rPr lang="en-US" dirty="0" smtClean="0"/>
              <a:t>Floats also automatically perform decimal division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1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Dictionaries</a:t>
            </a:r>
            <a:endParaRPr lang="en-US" dirty="0"/>
          </a:p>
          <a:p>
            <a:pPr lvl="1"/>
            <a:r>
              <a:rPr lang="en-US" dirty="0"/>
              <a:t>Creating</a:t>
            </a:r>
          </a:p>
          <a:p>
            <a:pPr lvl="1"/>
            <a:r>
              <a:rPr lang="en-US" dirty="0"/>
              <a:t>Accessing</a:t>
            </a:r>
          </a:p>
          <a:p>
            <a:pPr lvl="1"/>
            <a:r>
              <a:rPr lang="en-US" dirty="0" smtClean="0"/>
              <a:t>Manipulating</a:t>
            </a:r>
          </a:p>
          <a:p>
            <a:pPr lvl="1"/>
            <a:r>
              <a:rPr lang="en-US" dirty="0" smtClean="0"/>
              <a:t>Methods</a:t>
            </a:r>
            <a:endParaRPr lang="en-US" dirty="0"/>
          </a:p>
          <a:p>
            <a:r>
              <a:rPr lang="en-US" dirty="0"/>
              <a:t>Dictionaries vs Lists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393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752788" cy="4517689"/>
          </a:xfrm>
        </p:spPr>
        <p:txBody>
          <a:bodyPr/>
          <a:lstStyle/>
          <a:p>
            <a:r>
              <a:rPr lang="en-US" dirty="0" smtClean="0"/>
              <a:t>What do the following expressions evaluate to?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  3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3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3.0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 /  3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8 /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/  7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// 7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92961" y="2538669"/>
            <a:ext cx="4608048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1.3333333333333333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1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1.0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2.6666666666666667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4.0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0.7142857142857143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66022" y="4150629"/>
            <a:ext cx="955768" cy="37510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66022" y="5169303"/>
            <a:ext cx="955768" cy="37510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62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base 10, some numbers are approximated:</a:t>
            </a:r>
          </a:p>
          <a:p>
            <a:pPr lvl="1"/>
            <a:r>
              <a:rPr lang="en-US" dirty="0" smtClean="0"/>
              <a:t>0.66666666666666666666666667…</a:t>
            </a:r>
          </a:p>
          <a:p>
            <a:pPr lvl="1"/>
            <a:r>
              <a:rPr lang="en-US" dirty="0" smtClean="0"/>
              <a:t>3.14159265358979323846264338328…</a:t>
            </a:r>
          </a:p>
          <a:p>
            <a:r>
              <a:rPr lang="en-US" dirty="0" smtClean="0"/>
              <a:t>The same is true for base 2</a:t>
            </a:r>
          </a:p>
          <a:p>
            <a:pPr lvl="1"/>
            <a:r>
              <a:rPr lang="en-US" dirty="0" smtClean="0"/>
              <a:t>0.00011001100110011001100… (0.1 in base 10)</a:t>
            </a:r>
          </a:p>
          <a:p>
            <a:r>
              <a:rPr lang="en-US" dirty="0" smtClean="0"/>
              <a:t>This leads to rounding errors with floats</a:t>
            </a:r>
          </a:p>
          <a:p>
            <a:pPr lvl="1"/>
            <a:r>
              <a:rPr lang="en-US" b="1" dirty="0" smtClean="0"/>
              <a:t>General rule</a:t>
            </a:r>
            <a:r>
              <a:rPr lang="en-US" dirty="0" smtClean="0"/>
              <a:t>: Don’t compare floats for equality after you’ve done division on them!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15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ASCII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29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ASCII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ASCII is how text is represented in computers</a:t>
            </a:r>
          </a:p>
          <a:p>
            <a:pPr lvl="1"/>
            <a:r>
              <a:rPr lang="en-US" dirty="0" smtClean="0"/>
              <a:t>Just like binary is how numbers are represented</a:t>
            </a:r>
          </a:p>
          <a:p>
            <a:pPr lvl="3"/>
            <a:endParaRPr lang="en-US" dirty="0"/>
          </a:p>
          <a:p>
            <a:r>
              <a:rPr lang="en-US" dirty="0" smtClean="0"/>
              <a:t>In ASCII, every character has a unique,  individual numerical code</a:t>
            </a:r>
          </a:p>
          <a:p>
            <a:pPr lvl="1"/>
            <a:r>
              <a:rPr lang="en-US" dirty="0" smtClean="0"/>
              <a:t>Lowercase and uppercase characters are separate</a:t>
            </a:r>
          </a:p>
          <a:p>
            <a:pPr lvl="1"/>
            <a:r>
              <a:rPr lang="en-US" dirty="0" smtClean="0"/>
              <a:t>Codes go from 0 to 127</a:t>
            </a:r>
          </a:p>
          <a:p>
            <a:pPr lvl="2"/>
            <a:r>
              <a:rPr lang="en-US" sz="2800" dirty="0" smtClean="0"/>
              <a:t>Why 127?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193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829362"/>
            <a:ext cx="7620000" cy="5067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wikimedia.org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06107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wikimedia.org</a:t>
            </a:r>
            <a:endParaRPr lang="en-US" sz="9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829362"/>
            <a:ext cx="7620000" cy="50673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 flipH="1">
            <a:off x="876693" y="1381677"/>
            <a:ext cx="2460396" cy="4394235"/>
          </a:xfrm>
          <a:prstGeom prst="roundRect">
            <a:avLst>
              <a:gd name="adj" fmla="val 5939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94236" y="523788"/>
            <a:ext cx="149813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“control” characters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 flipH="1">
            <a:off x="3337089" y="1381677"/>
            <a:ext cx="1611983" cy="4394235"/>
          </a:xfrm>
          <a:prstGeom prst="roundRect">
            <a:avLst>
              <a:gd name="adj" fmla="val 5939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78517" y="5786737"/>
            <a:ext cx="152912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symbols &amp; numbers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 flipH="1">
            <a:off x="4949071" y="1381677"/>
            <a:ext cx="1570553" cy="4394235"/>
          </a:xfrm>
          <a:prstGeom prst="roundRect">
            <a:avLst>
              <a:gd name="adj" fmla="val 5939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981462" y="523787"/>
            <a:ext cx="148982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uppercase letters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 flipH="1">
            <a:off x="6530620" y="1381677"/>
            <a:ext cx="1698978" cy="4394235"/>
          </a:xfrm>
          <a:prstGeom prst="roundRect">
            <a:avLst>
              <a:gd name="adj" fmla="val 5939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581477" y="5786737"/>
            <a:ext cx="161164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lowercase letters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39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values of the ASCII characters are used when comparing strings together</a:t>
            </a:r>
          </a:p>
          <a:p>
            <a:pPr lvl="1"/>
            <a:r>
              <a:rPr lang="en-US" dirty="0" smtClean="0"/>
              <a:t>Which can lead to some “weird” results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"cat" &lt; "dog"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"cat" &lt; "Dog"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"DOG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 &lt; "dog"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5810891" y="4216767"/>
            <a:ext cx="3328544" cy="2291947"/>
            <a:chOff x="5810891" y="4216767"/>
            <a:chExt cx="3328544" cy="229194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10891" y="4737665"/>
              <a:ext cx="1123554" cy="1250152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6934445" y="4978021"/>
              <a:ext cx="522900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endParaRPr lang="en-US" sz="4400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452780" y="4216767"/>
              <a:ext cx="1686655" cy="2291947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Images </a:t>
            </a:r>
            <a:r>
              <a:rPr lang="en-US" sz="900" dirty="0" smtClean="0"/>
              <a:t>from </a:t>
            </a:r>
            <a:r>
              <a:rPr lang="en-US" sz="900" dirty="0"/>
              <a:t>publicdomainpictures.net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49664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Comparing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Gets even more complex when you start adding in numbers and symbols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"2" &lt; "one"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"good?" &lt; "good!"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"UK" &lt; "U.K."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21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22849" cy="4517689"/>
          </a:xfrm>
        </p:spPr>
        <p:txBody>
          <a:bodyPr/>
          <a:lstStyle/>
          <a:p>
            <a:r>
              <a:rPr lang="en-US" dirty="0" smtClean="0"/>
              <a:t>To avoid (some) of these issues: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Always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.lower() </a:t>
            </a:r>
            <a:r>
              <a:rPr lang="en-US" dirty="0" smtClean="0"/>
              <a:t>for comparing strings</a:t>
            </a:r>
          </a:p>
          <a:p>
            <a:r>
              <a:rPr lang="en-US" dirty="0" smtClean="0"/>
              <a:t>Pay attention to symbols</a:t>
            </a:r>
          </a:p>
          <a:p>
            <a:pPr lvl="1"/>
            <a:r>
              <a:rPr lang="en-US" i="1" dirty="0" smtClean="0"/>
              <a:t>e.g.</a:t>
            </a:r>
            <a:r>
              <a:rPr lang="en-US" dirty="0" smtClean="0"/>
              <a:t>, spaces, hyphens, punctuation, etc.</a:t>
            </a:r>
            <a:endParaRPr lang="en-US" i="1" dirty="0" smtClean="0"/>
          </a:p>
          <a:p>
            <a:pPr lvl="1"/>
            <a:r>
              <a:rPr lang="en-US" dirty="0" smtClean="0"/>
              <a:t>Either remove them, or keep as part of the order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77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ASCII Characters to ASCII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convert between ASCII characters and their values 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3"/>
            <a:endParaRPr lang="en-US" dirty="0"/>
          </a:p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smtClean="0"/>
              <a:t>function takes in a </a:t>
            </a:r>
            <a:r>
              <a:rPr lang="en-US" u="sng" dirty="0" smtClean="0"/>
              <a:t>single</a:t>
            </a:r>
            <a:r>
              <a:rPr lang="en-US" dirty="0" smtClean="0"/>
              <a:t> character, and returns its ASCII value</a:t>
            </a:r>
          </a:p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smtClean="0"/>
              <a:t>function takes in an integer, </a:t>
            </a:r>
            <a:br>
              <a:rPr lang="en-US" dirty="0" smtClean="0"/>
            </a:br>
            <a:r>
              <a:rPr lang="en-US" dirty="0" smtClean="0"/>
              <a:t>and returns its ASCII character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2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404785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(65)</a:t>
            </a:r>
          </a:p>
          <a:p>
            <a:pPr marL="457200" lvl="1" indent="0">
              <a:buNone/>
            </a:pPr>
            <a:r>
              <a:rPr lang="en-US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</a:p>
          <a:p>
            <a:pPr marL="457200" lvl="1" indent="0">
              <a:buNone/>
            </a:pPr>
            <a:r>
              <a:rPr lang="en-US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(65+32)</a:t>
            </a:r>
          </a:p>
          <a:p>
            <a:pPr marL="457200" lvl="1" indent="0">
              <a:buNone/>
            </a:pPr>
            <a:r>
              <a:rPr lang="en-US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</a:p>
          <a:p>
            <a:pPr marL="457200" lvl="1" indent="0">
              <a:buNone/>
            </a:pPr>
            <a:r>
              <a:rPr lang="nn-NO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ord('?')</a:t>
            </a:r>
          </a:p>
          <a:p>
            <a:pPr marL="457200" lvl="1" indent="0">
              <a:buNone/>
            </a:pPr>
            <a:r>
              <a:rPr lang="nn-NO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63</a:t>
            </a:r>
          </a:p>
          <a:p>
            <a:pPr marL="457200" lvl="1" indent="0">
              <a:buNone/>
            </a:pPr>
            <a:r>
              <a:rPr lang="nn-NO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ord("d")</a:t>
            </a:r>
          </a:p>
          <a:p>
            <a:pPr marL="457200" lvl="1" indent="0">
              <a:buNone/>
            </a:pPr>
            <a:r>
              <a:rPr lang="nn-NO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</a:p>
          <a:p>
            <a:pPr marL="457200" lvl="1" indent="0">
              <a:buNone/>
            </a:pPr>
            <a:r>
              <a:rPr lang="nn-NO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ord("e")</a:t>
            </a:r>
          </a:p>
          <a:p>
            <a:pPr marL="457200" lvl="1" indent="0">
              <a:buNone/>
            </a:pPr>
            <a:r>
              <a:rPr lang="nn-NO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</a:t>
            </a:r>
            <a:endParaRPr lang="en-US" sz="2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50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“Short Circuit” Evaluation</a:t>
            </a:r>
          </a:p>
        </p:txBody>
      </p:sp>
    </p:spTree>
    <p:extLst>
      <p:ext uri="{BB962C8B-B14F-4D97-AF65-F5344CB8AC3E}">
        <p14:creationId xmlns:p14="http://schemas.microsoft.com/office/powerpoint/2010/main" val="371208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Complex </a:t>
            </a:r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put multiple operators together!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bool4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a and (b or 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 smtClean="0"/>
          </a:p>
          <a:p>
            <a:r>
              <a:rPr lang="en-US" dirty="0" smtClean="0"/>
              <a:t>What does Python do first?</a:t>
            </a:r>
          </a:p>
          <a:p>
            <a:pPr lvl="1"/>
            <a:r>
              <a:rPr lang="en-US" dirty="0" smtClean="0"/>
              <a:t>Computes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(b or c)</a:t>
            </a:r>
          </a:p>
          <a:p>
            <a:pPr lvl="1"/>
            <a:r>
              <a:rPr lang="en-US" dirty="0" smtClean="0"/>
              <a:t>Computes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and </a:t>
            </a:r>
            <a:r>
              <a:rPr lang="en-US" dirty="0" smtClean="0"/>
              <a:t>the result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6689" y="5428942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This isn’t strictly true!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64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Circuit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tries to be efficient (</a:t>
            </a:r>
            <a:r>
              <a:rPr lang="en-US" i="1" dirty="0" smtClean="0"/>
              <a:t>i.e.</a:t>
            </a:r>
            <a:r>
              <a:rPr lang="en-US" dirty="0" smtClean="0"/>
              <a:t>, lazy), and so it won’t do any more work than necessary</a:t>
            </a:r>
          </a:p>
          <a:p>
            <a:pPr lvl="1"/>
            <a:r>
              <a:rPr lang="en-US" dirty="0" smtClean="0"/>
              <a:t>If the remainder of an expression won’t change the outcome, Python doesn’t look at it</a:t>
            </a:r>
          </a:p>
          <a:p>
            <a:pPr lvl="1"/>
            <a:r>
              <a:rPr lang="en-US" dirty="0" smtClean="0"/>
              <a:t>This is called “short circuiting”</a:t>
            </a:r>
          </a:p>
          <a:p>
            <a:r>
              <a:rPr lang="en-US" dirty="0" smtClean="0"/>
              <a:t>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/>
              <a:t>” statements short circuit </a:t>
            </a:r>
            <a:r>
              <a:rPr lang="en-US" dirty="0" smtClean="0"/>
              <a:t>as soon as an expression </a:t>
            </a:r>
            <a:r>
              <a:rPr lang="en-US" dirty="0"/>
              <a:t>evaluates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r>
              <a:rPr lang="en-US" dirty="0" smtClean="0"/>
              <a:t>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dirty="0"/>
              <a:t>” statements short circuit </a:t>
            </a:r>
            <a:r>
              <a:rPr lang="en-US" dirty="0" smtClean="0"/>
              <a:t>as soon as an expression </a:t>
            </a:r>
            <a:r>
              <a:rPr lang="en-US" dirty="0"/>
              <a:t>evaluates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52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Circuiting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Notice that in the expression: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bool1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a and (b or c)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The rest of the expression doesn’t </a:t>
            </a:r>
            <a:r>
              <a:rPr lang="en-US" dirty="0" smtClean="0"/>
              <a:t>matter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Python </a:t>
            </a:r>
            <a:r>
              <a:rPr lang="en-US" dirty="0"/>
              <a:t>will realize this, and 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 smtClean="0"/>
              <a:t> </a:t>
            </a:r>
            <a:r>
              <a:rPr lang="en-US" dirty="0"/>
              <a:t>won’t bother with the rest of the </a:t>
            </a:r>
            <a:r>
              <a:rPr lang="en-US" dirty="0" smtClean="0"/>
              <a:t>expression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12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Circuiting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Notice that in the expression: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bool1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a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 (b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or c)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The rest of the expression doesn’t </a:t>
            </a:r>
            <a:r>
              <a:rPr lang="en-US" dirty="0" smtClean="0"/>
              <a:t>matter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Python </a:t>
            </a:r>
            <a:r>
              <a:rPr lang="en-US" dirty="0"/>
              <a:t>will realize this, and 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won’t </a:t>
            </a:r>
            <a:r>
              <a:rPr lang="en-US" dirty="0"/>
              <a:t>bother with the rest of the </a:t>
            </a:r>
            <a:r>
              <a:rPr lang="en-US" dirty="0" smtClean="0"/>
              <a:t>expression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4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can lead to “new” errors in old code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a = True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# Variables b and c not defined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a or (b and c)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a = False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a or (b and c)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File "&lt;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&gt;", line 1, in &lt;module&gt;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NameError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name 'b' is not defined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016020" y="3352997"/>
            <a:ext cx="2817655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Python stopped at the “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”, so it never saw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or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243580" y="3629320"/>
            <a:ext cx="2922309" cy="69758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4530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Programming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59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“Levels” of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Machine Code (lowest level)</a:t>
            </a:r>
          </a:p>
          <a:p>
            <a:pPr lvl="1"/>
            <a:r>
              <a:rPr lang="en-US" sz="2400" dirty="0" smtClean="0"/>
              <a:t>Code that the computer can directly execute</a:t>
            </a:r>
          </a:p>
          <a:p>
            <a:pPr lvl="1"/>
            <a:r>
              <a:rPr lang="en-US" sz="2400" dirty="0" smtClean="0"/>
              <a:t>Binary (0 or 1)</a:t>
            </a:r>
          </a:p>
          <a:p>
            <a:r>
              <a:rPr lang="en-US" sz="2800" dirty="0" smtClean="0"/>
              <a:t>Low Level Language</a:t>
            </a:r>
          </a:p>
          <a:p>
            <a:pPr lvl="1"/>
            <a:r>
              <a:rPr lang="en-US" sz="2400" dirty="0" smtClean="0"/>
              <a:t>Interacts with the hardware of the computer</a:t>
            </a:r>
          </a:p>
          <a:p>
            <a:pPr lvl="1"/>
            <a:r>
              <a:rPr lang="en-US" sz="2400" dirty="0" smtClean="0"/>
              <a:t>Assembly language</a:t>
            </a:r>
          </a:p>
          <a:p>
            <a:r>
              <a:rPr lang="en-US" sz="2800" dirty="0" smtClean="0"/>
              <a:t>High Level Language</a:t>
            </a:r>
          </a:p>
          <a:p>
            <a:pPr lvl="1"/>
            <a:r>
              <a:rPr lang="en-US" sz="2400" dirty="0" smtClean="0"/>
              <a:t>Compiled or interpreted into machine code</a:t>
            </a:r>
          </a:p>
          <a:p>
            <a:pPr lvl="1"/>
            <a:r>
              <a:rPr lang="en-US" sz="2400" dirty="0" smtClean="0"/>
              <a:t>Java, C++, Python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38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96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 vs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Compiler</a:t>
            </a:r>
          </a:p>
          <a:p>
            <a:pPr lvl="1"/>
            <a:r>
              <a:rPr lang="en-US" dirty="0" smtClean="0"/>
              <a:t>A complex computer program that takes another program and translates it into machine language</a:t>
            </a:r>
          </a:p>
          <a:p>
            <a:pPr lvl="1"/>
            <a:r>
              <a:rPr lang="en-US" dirty="0" smtClean="0"/>
              <a:t>Compilation takes longer, but programs run faster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Interpreter</a:t>
            </a:r>
          </a:p>
          <a:p>
            <a:pPr lvl="1"/>
            <a:r>
              <a:rPr lang="en-US" dirty="0" smtClean="0"/>
              <a:t>Simulates a computer that can understand a high level language</a:t>
            </a:r>
          </a:p>
          <a:p>
            <a:pPr lvl="1"/>
            <a:r>
              <a:rPr lang="en-US" dirty="0" smtClean="0"/>
              <a:t>Allows programming “on the fly”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9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understand how data is represented </a:t>
            </a:r>
            <a:br>
              <a:rPr lang="en-US" dirty="0" smtClean="0"/>
            </a:br>
            <a:r>
              <a:rPr lang="en-US" dirty="0" smtClean="0"/>
              <a:t>and stored in </a:t>
            </a:r>
            <a:r>
              <a:rPr lang="en-US" dirty="0" smtClean="0"/>
              <a:t>memory</a:t>
            </a:r>
          </a:p>
          <a:p>
            <a:pPr lvl="1"/>
            <a:r>
              <a:rPr lang="en-US" sz="3200" dirty="0" smtClean="0"/>
              <a:t>Binary numbers</a:t>
            </a:r>
          </a:p>
          <a:p>
            <a:pPr lvl="2"/>
            <a:r>
              <a:rPr lang="en-US" sz="3200" dirty="0" smtClean="0"/>
              <a:t>Floating point errors</a:t>
            </a:r>
          </a:p>
          <a:p>
            <a:pPr lvl="1"/>
            <a:r>
              <a:rPr lang="en-US" sz="3600" dirty="0"/>
              <a:t>ASCII </a:t>
            </a:r>
            <a:r>
              <a:rPr lang="en-US" sz="3600" dirty="0" smtClean="0"/>
              <a:t>values</a:t>
            </a:r>
            <a:endParaRPr lang="en-US" sz="3600" dirty="0" smtClean="0"/>
          </a:p>
          <a:p>
            <a:pPr lvl="3"/>
            <a:endParaRPr lang="en-US" dirty="0" smtClean="0"/>
          </a:p>
          <a:p>
            <a:r>
              <a:rPr lang="en-US" dirty="0"/>
              <a:t>To see the benefits of short circuit evaluation</a:t>
            </a:r>
          </a:p>
          <a:p>
            <a:r>
              <a:rPr lang="en-US" dirty="0" smtClean="0"/>
              <a:t>To learn about other programming languages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98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60557" cy="4517689"/>
          </a:xfrm>
        </p:spPr>
        <p:txBody>
          <a:bodyPr/>
          <a:lstStyle/>
          <a:p>
            <a:r>
              <a:rPr lang="en-US" dirty="0" smtClean="0"/>
              <a:t>Homework 6 out on Blackboard</a:t>
            </a:r>
          </a:p>
          <a:p>
            <a:pPr lvl="1"/>
            <a:r>
              <a:rPr lang="en-US" dirty="0" smtClean="0"/>
              <a:t>Homework due </a:t>
            </a:r>
            <a:r>
              <a:rPr lang="en-US" dirty="0"/>
              <a:t>Friday, April </a:t>
            </a:r>
            <a:r>
              <a:rPr lang="en-US" dirty="0" smtClean="0"/>
              <a:t>28th </a:t>
            </a:r>
            <a:r>
              <a:rPr lang="en-US" dirty="0"/>
              <a:t>@ 8:59:59 </a:t>
            </a:r>
            <a:r>
              <a:rPr lang="en-US" dirty="0" smtClean="0"/>
              <a:t>PM</a:t>
            </a:r>
          </a:p>
          <a:p>
            <a:r>
              <a:rPr lang="en-US" dirty="0" smtClean="0"/>
              <a:t>Project 3 will be out Saturday</a:t>
            </a:r>
          </a:p>
          <a:p>
            <a:pPr lvl="1"/>
            <a:r>
              <a:rPr lang="en-US" dirty="0" smtClean="0"/>
              <a:t>Also going to be on recursion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Final exam is Friday, May 19th from 6 to 8 PM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843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Binary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73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Computers store all information (code, text, images, sound,) as a binary representation</a:t>
            </a:r>
          </a:p>
          <a:p>
            <a:pPr lvl="1"/>
            <a:r>
              <a:rPr lang="en-US" dirty="0" smtClean="0"/>
              <a:t>“Binary” means only two parts: 0 and 1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Specific formats for each file help the computer know what type of item/object it is</a:t>
            </a:r>
          </a:p>
          <a:p>
            <a:pPr lvl="3"/>
            <a:endParaRPr lang="en-US" dirty="0"/>
          </a:p>
          <a:p>
            <a:r>
              <a:rPr lang="en-US" dirty="0" smtClean="0"/>
              <a:t>But why use binary?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05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 vs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use decimal numbers?</a:t>
            </a:r>
          </a:p>
          <a:p>
            <a:pPr lvl="1"/>
            <a:r>
              <a:rPr lang="en-US" dirty="0" smtClean="0"/>
              <a:t>Ones, tens, hundreds, thousands, etc. </a:t>
            </a:r>
          </a:p>
          <a:p>
            <a:pPr lvl="3"/>
            <a:endParaRPr lang="en-US" dirty="0"/>
          </a:p>
          <a:p>
            <a:r>
              <a:rPr lang="en-US" dirty="0" smtClean="0"/>
              <a:t>But computers don’t have fingers…</a:t>
            </a:r>
          </a:p>
          <a:p>
            <a:pPr lvl="1"/>
            <a:r>
              <a:rPr lang="en-US" dirty="0" smtClean="0"/>
              <a:t>What do they have instead?</a:t>
            </a:r>
          </a:p>
          <a:p>
            <a:endParaRPr lang="en-US" dirty="0" smtClean="0"/>
          </a:p>
          <a:p>
            <a:r>
              <a:rPr lang="en-US" dirty="0" smtClean="0"/>
              <a:t>They only have two states: “on” and “off”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47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represent a number like 50,932?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1106" y="3770739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5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5169" y="476220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 smtClean="0">
                <a:solidFill>
                  <a:prstClr val="black"/>
                </a:solidFill>
              </a:rPr>
              <a:t>4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1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0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95664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21782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9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45845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72276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3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96339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227197" y="3769069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2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51260" y="4763875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 rot="18900000">
            <a:off x="193122" y="2953856"/>
            <a:ext cx="2380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ten thousands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18900000">
            <a:off x="1265082" y="3103875"/>
            <a:ext cx="17940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thousands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18900000">
            <a:off x="2301259" y="3121489"/>
            <a:ext cx="1206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hundreds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8900000">
            <a:off x="3367589" y="3300863"/>
            <a:ext cx="90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tens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8900000">
            <a:off x="4310635" y="3300863"/>
            <a:ext cx="90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ones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2878" y="5560936"/>
            <a:ext cx="5349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</a:rPr>
              <a:t>Decimal uses 10 digits, so…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12816" y="2619632"/>
            <a:ext cx="3395259" cy="3395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x 10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   2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x 10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  30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10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 900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x 10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0000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x 10</a:t>
            </a:r>
            <a:r>
              <a:rPr lang="en-US" sz="2800" b="1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50000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------</a:t>
            </a:r>
          </a:p>
          <a:p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Total:   50932</a:t>
            </a:r>
          </a:p>
          <a:p>
            <a:endParaRPr lang="en-US" sz="2800" b="1" baseline="30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36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  <p:bldP spid="10" grpId="0"/>
      <p:bldP spid="12" grpId="0" animBg="1"/>
      <p:bldP spid="13" grpId="0"/>
      <p:bldP spid="15" grpId="0" animBg="1"/>
      <p:bldP spid="16" grpId="0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Decimal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567490" y="1851320"/>
          <a:ext cx="8009020" cy="3299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1804"/>
                <a:gridCol w="1601804"/>
                <a:gridCol w="1601804"/>
                <a:gridCol w="1601804"/>
                <a:gridCol w="1601804"/>
              </a:tblGrid>
              <a:tr h="82493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6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7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4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9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3</a:t>
                      </a:r>
                      <a:endParaRPr lang="en-US" sz="4000" dirty="0"/>
                    </a:p>
                  </a:txBody>
                  <a:tcPr/>
                </a:tc>
              </a:tr>
              <a:tr h="82493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</a:t>
                      </a:r>
                      <a:r>
                        <a:rPr lang="en-US" sz="4000" baseline="30000" dirty="0" smtClean="0"/>
                        <a:t>4</a:t>
                      </a:r>
                      <a:endParaRPr lang="en-US" sz="4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</a:t>
                      </a:r>
                      <a:r>
                        <a:rPr lang="en-US" sz="4000" baseline="30000" dirty="0" smtClean="0"/>
                        <a:t>3</a:t>
                      </a:r>
                      <a:endParaRPr lang="en-US" sz="4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</a:t>
                      </a:r>
                      <a:r>
                        <a:rPr lang="en-US" sz="4000" baseline="30000" dirty="0" smtClean="0"/>
                        <a:t>2</a:t>
                      </a:r>
                      <a:endParaRPr lang="en-US" sz="4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</a:t>
                      </a:r>
                      <a:r>
                        <a:rPr lang="en-US" sz="4000" baseline="30000" dirty="0" smtClean="0"/>
                        <a:t>1</a:t>
                      </a:r>
                      <a:endParaRPr lang="en-US" sz="4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</a:t>
                      </a:r>
                      <a:r>
                        <a:rPr lang="en-US" sz="4000" baseline="30000" dirty="0" smtClean="0"/>
                        <a:t>0</a:t>
                      </a:r>
                      <a:endParaRPr lang="en-US" sz="4000" baseline="30000" dirty="0"/>
                    </a:p>
                  </a:txBody>
                  <a:tcPr/>
                </a:tc>
              </a:tr>
              <a:tr h="82493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10000</a:t>
                      </a:r>
                      <a:endParaRPr lang="en-US" sz="40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1000</a:t>
                      </a:r>
                      <a:endParaRPr lang="en-US" sz="40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100</a:t>
                      </a:r>
                      <a:endParaRPr lang="en-US" sz="40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</a:t>
                      </a:r>
                      <a:endParaRPr lang="en-US" sz="40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</a:t>
                      </a:r>
                      <a:endParaRPr lang="en-US" sz="40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93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60000</a:t>
                      </a:r>
                      <a:endParaRPr lang="en-US" sz="40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7000</a:t>
                      </a:r>
                      <a:endParaRPr lang="en-US" sz="40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400</a:t>
                      </a:r>
                      <a:endParaRPr lang="en-US" sz="40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90</a:t>
                      </a:r>
                      <a:endParaRPr lang="en-US" sz="40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3</a:t>
                      </a:r>
                      <a:endParaRPr lang="en-US" sz="40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6768" y="5403501"/>
            <a:ext cx="75504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</a:rPr>
              <a:t>60000+7000+400+90+3 = 67493</a:t>
            </a:r>
            <a:endParaRPr lang="en-US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01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27045</TotalTime>
  <Words>1600</Words>
  <Application>Microsoft Office PowerPoint</Application>
  <PresentationFormat>On-screen Show (4:3)</PresentationFormat>
  <Paragraphs>440</Paragraphs>
  <Slides>40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22 – Binary (and More)</vt:lpstr>
      <vt:lpstr>Last Class We Covered</vt:lpstr>
      <vt:lpstr>Any Questions from Last Time?</vt:lpstr>
      <vt:lpstr>Today’s Objectives</vt:lpstr>
      <vt:lpstr>Binary Numbers</vt:lpstr>
      <vt:lpstr>Binary Numbers</vt:lpstr>
      <vt:lpstr>Decimal vs Binary</vt:lpstr>
      <vt:lpstr>Decimal Example</vt:lpstr>
      <vt:lpstr>Another Decimal Example</vt:lpstr>
      <vt:lpstr>Binary Example</vt:lpstr>
      <vt:lpstr>Binary to Decimal Conversion</vt:lpstr>
      <vt:lpstr>Exercise: Converting From Binary</vt:lpstr>
      <vt:lpstr>Exercise: Converting From Binary</vt:lpstr>
      <vt:lpstr>Decimal to Binary Conversion</vt:lpstr>
      <vt:lpstr>Converting to Binary</vt:lpstr>
      <vt:lpstr>Converting to Binary</vt:lpstr>
      <vt:lpstr>Binary Tips and Tricks</vt:lpstr>
      <vt:lpstr>Floating Point Errors</vt:lpstr>
      <vt:lpstr>Division: Floats and Integers</vt:lpstr>
      <vt:lpstr>Division Examples</vt:lpstr>
      <vt:lpstr>Floating Point Errors</vt:lpstr>
      <vt:lpstr>ASCII Values</vt:lpstr>
      <vt:lpstr>ASCII Values</vt:lpstr>
      <vt:lpstr>PowerPoint Presentation</vt:lpstr>
      <vt:lpstr>PowerPoint Presentation</vt:lpstr>
      <vt:lpstr>Comparing Strings</vt:lpstr>
      <vt:lpstr>More on Comparing Strings</vt:lpstr>
      <vt:lpstr>Rules for Comparisons</vt:lpstr>
      <vt:lpstr>ASCII Characters to ASCII Values</vt:lpstr>
      <vt:lpstr>Using chr() and ord()</vt:lpstr>
      <vt:lpstr>“Short Circuit” Evaluation</vt:lpstr>
      <vt:lpstr>Review: Complex Expressions</vt:lpstr>
      <vt:lpstr>Short Circuit Evaluation</vt:lpstr>
      <vt:lpstr>Short Circuiting – and</vt:lpstr>
      <vt:lpstr>Short Circuiting – or</vt:lpstr>
      <vt:lpstr>Causing Errors</vt:lpstr>
      <vt:lpstr>Programming Languages</vt:lpstr>
      <vt:lpstr>“Levels” of Languages</vt:lpstr>
      <vt:lpstr>Compilation vs Interpretation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359</cp:revision>
  <dcterms:created xsi:type="dcterms:W3CDTF">2014-05-05T14:25:42Z</dcterms:created>
  <dcterms:modified xsi:type="dcterms:W3CDTF">2017-04-27T04:27:32Z</dcterms:modified>
</cp:coreProperties>
</file>